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2" r:id="rId2"/>
  </p:sldMasterIdLst>
  <p:sldIdLst>
    <p:sldId id="265" r:id="rId3"/>
    <p:sldId id="273" r:id="rId4"/>
    <p:sldId id="274" r:id="rId5"/>
    <p:sldId id="27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Salaries &amp; Benefits vs Operations</a:t>
            </a:r>
          </a:p>
        </c:rich>
      </c:tx>
      <c:layout>
        <c:manualLayout>
          <c:xMode val="edge"/>
          <c:yMode val="edge"/>
          <c:x val="0.12622237278052731"/>
          <c:y val="1.92306615040579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809160305343522"/>
          <c:y val="0.31923076923076937"/>
          <c:w val="0.311704834605598"/>
          <c:h val="0.4711538461538462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explosion val="28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71F-4939-9F68-C44F322A023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71F-4939-9F68-C44F322A0231}"/>
              </c:ext>
            </c:extLst>
          </c:dPt>
          <c:dLbls>
            <c:dLbl>
              <c:idx val="0"/>
              <c:layout>
                <c:manualLayout>
                  <c:x val="9.8132214060860437E-2"/>
                  <c:y val="-3.72482556029093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71F-4939-9F68-C44F322A023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2193074501573977E-2"/>
                  <c:y val="-8.72713909914270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71F-4939-9F68-C44F322A0231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Total Salaries</c:v>
                </c:pt>
                <c:pt idx="1">
                  <c:v>Total Operations</c:v>
                </c:pt>
              </c:strCache>
            </c:strRef>
          </c:cat>
          <c:val>
            <c:numRef>
              <c:f>Sheet1!$B$2:$B$3</c:f>
              <c:numCache>
                <c:formatCode>_("$"* #,##0.00_);_("$"* \(#,##0.00\);_("$"* "-"??_);_(@_)</c:formatCode>
                <c:ptCount val="2"/>
                <c:pt idx="0">
                  <c:v>195078520</c:v>
                </c:pt>
                <c:pt idx="1">
                  <c:v>27068795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71F-4939-9F68-C44F322A023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129" y="2095047"/>
            <a:ext cx="6051777" cy="35709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E41A-6E26-4A52-9925-6D160BEA0B86}" type="datetimeFigureOut">
              <a:rPr lang="en-CA" smtClean="0"/>
              <a:t>14/01/2018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202" y="5666015"/>
            <a:ext cx="599322" cy="77954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9" name="Rectangle 8"/>
          <p:cNvSpPr/>
          <p:nvPr userDrawn="1"/>
        </p:nvSpPr>
        <p:spPr>
          <a:xfrm>
            <a:off x="7557363" y="6356350"/>
            <a:ext cx="174900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Excited. Involved.</a:t>
            </a:r>
            <a:b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Prepared.</a:t>
            </a:r>
            <a:endParaRPr lang="en-CA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1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E41A-6E26-4A52-9925-6D160BEA0B8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14/01/2018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7BB9-2984-4EFC-B708-676786E9BAB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65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E41A-6E26-4A52-9925-6D160BEA0B8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14/01/2018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7BB9-2984-4EFC-B708-676786E9BAB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813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555421"/>
            <a:ext cx="7610475" cy="200705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E41A-6E26-4A52-9925-6D160BEA0B8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14/01/2018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7BB9-2984-4EFC-B708-676786E9BAB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6" y="134679"/>
            <a:ext cx="8941628" cy="215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68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831" y="5461052"/>
            <a:ext cx="727356" cy="946077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7" name="TextBox 6"/>
          <p:cNvSpPr txBox="1"/>
          <p:nvPr userDrawn="1"/>
        </p:nvSpPr>
        <p:spPr>
          <a:xfrm>
            <a:off x="7562368" y="6273226"/>
            <a:ext cx="1604282" cy="461665"/>
          </a:xfrm>
          <a:prstGeom prst="rect">
            <a:avLst/>
          </a:prstGeom>
          <a:noFill/>
          <a:effectLst>
            <a:glow rad="635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Excited. Involved.</a:t>
            </a:r>
            <a:br>
              <a:rPr lang="en-US" sz="1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Prepared.</a:t>
            </a:r>
            <a:endParaRPr lang="en-CA" sz="12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64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E41A-6E26-4A52-9925-6D160BEA0B8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14/01/2018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7BB9-2984-4EFC-B708-676786E9BAB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714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E41A-6E26-4A52-9925-6D160BEA0B8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14/01/2018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7BB9-2984-4EFC-B708-676786E9BAB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160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E41A-6E26-4A52-9925-6D160BEA0B8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14/01/2018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7BB9-2984-4EFC-B708-676786E9BAB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9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E41A-6E26-4A52-9925-6D160BEA0B8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14/01/2018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7BB9-2984-4EFC-B708-676786E9BAB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6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E41A-6E26-4A52-9925-6D160BEA0B8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14/01/2018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7BB9-2984-4EFC-B708-676786E9BAB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611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E41A-6E26-4A52-9925-6D160BEA0B8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14/01/2018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7BB9-2984-4EFC-B708-676786E9BAB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341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E41A-6E26-4A52-9925-6D160BEA0B8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14/01/2018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7BB9-2984-4EFC-B708-676786E9BAB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4D3F6-628D-4127-A160-33F260AC59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6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F9FE41A-6E26-4A52-9925-6D160BEA0B86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14/01/2018</a:t>
            </a:fld>
            <a:endParaRPr lang="en-CA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9BE7BB9-2984-4EFC-B708-676786E9BAB5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49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Third Quarter Report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Fiscal 2017-2018</a:t>
            </a:r>
          </a:p>
          <a:p>
            <a:pPr algn="ctr"/>
            <a:r>
              <a:rPr lang="en-CA" dirty="0" smtClean="0"/>
              <a:t>As at November 30</a:t>
            </a:r>
            <a:r>
              <a:rPr lang="en-CA" baseline="30000" dirty="0" smtClean="0"/>
              <a:t>th</a:t>
            </a:r>
            <a:r>
              <a:rPr lang="en-CA" dirty="0"/>
              <a:t> </a:t>
            </a:r>
            <a:r>
              <a:rPr lang="en-CA" dirty="0" smtClean="0"/>
              <a:t>,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086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Quarter Specifics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we have a total redistributed budget of </a:t>
            </a:r>
            <a:r>
              <a:rPr lang="en-US" dirty="0" smtClean="0"/>
              <a:t>$222,147,315</a:t>
            </a:r>
          </a:p>
          <a:p>
            <a:endParaRPr lang="en-US" dirty="0"/>
          </a:p>
          <a:p>
            <a:r>
              <a:rPr lang="en-CA" dirty="0" smtClean="0"/>
              <a:t>At the Third Quarter we have forecasted a surplus  of $54,755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Quarter </a:t>
            </a:r>
            <a:r>
              <a:rPr lang="en-US" smtClean="0"/>
              <a:t>Areas of Concern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Replacement costs for Supply Teacher, Bus Drivers, Custodians and EA’s</a:t>
            </a:r>
            <a:endParaRPr lang="en-US" sz="2000" dirty="0"/>
          </a:p>
          <a:p>
            <a:r>
              <a:rPr lang="en-CA" sz="2000" dirty="0" smtClean="0"/>
              <a:t>Bus Operations: Due to fuel increases above the average calculation</a:t>
            </a:r>
          </a:p>
          <a:p>
            <a:r>
              <a:rPr lang="en-CA" sz="2000" dirty="0" smtClean="0"/>
              <a:t>Heating Fuel and Energy Costs: Colder Winter and increased pricing </a:t>
            </a:r>
          </a:p>
          <a:p>
            <a:r>
              <a:rPr lang="en-CA" sz="2000" dirty="0" smtClean="0"/>
              <a:t>Minor Repairs associated with heating systems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63995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914746"/>
              </p:ext>
            </p:extLst>
          </p:nvPr>
        </p:nvGraphicFramePr>
        <p:xfrm>
          <a:off x="685800" y="2057400"/>
          <a:ext cx="6051550" cy="357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1125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AF9C1697FE641B6458F212630B3A7" ma:contentTypeVersion="7" ma:contentTypeDescription="Create a new document." ma:contentTypeScope="" ma:versionID="ab602b1456dab6bc65ff91a96a25c676">
  <xsd:schema xmlns:xsd="http://www.w3.org/2001/XMLSchema" xmlns:xs="http://www.w3.org/2001/XMLSchema" xmlns:p="http://schemas.microsoft.com/office/2006/metadata/properties" xmlns:ns2="213e6917-ccc4-46af-a28b-7265af3a992a" targetNamespace="http://schemas.microsoft.com/office/2006/metadata/properties" ma:root="true" ma:fieldsID="9148b44e540739c539c62ca58e96bb4d" ns2:_="">
    <xsd:import namespace="213e6917-ccc4-46af-a28b-7265af3a992a"/>
    <xsd:element name="properties">
      <xsd:complexType>
        <xsd:sequence>
          <xsd:element name="documentManagement">
            <xsd:complexType>
              <xsd:all>
                <xsd:element ref="ns2:Month" minOccurs="0"/>
                <xsd:element ref="ns2:Category"/>
                <xsd:element ref="ns2:LHH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e6917-ccc4-46af-a28b-7265af3a992a" elementFormDefault="qualified">
    <xsd:import namespace="http://schemas.microsoft.com/office/2006/documentManagement/types"/>
    <xsd:import namespace="http://schemas.microsoft.com/office/infopath/2007/PartnerControls"/>
    <xsd:element name="Month" ma:index="8" nillable="true" ma:displayName="Date" ma:description="Hint: Select date of actual meeting, don't use today's date." ma:format="DateOnly" ma:internalName="Month">
      <xsd:simpleType>
        <xsd:restriction base="dms:DateTime"/>
      </xsd:simpleType>
    </xsd:element>
    <xsd:element name="Category" ma:index="9" ma:displayName="Category" ma:default="~ Select a category from list below ~" ma:format="Dropdown" ma:internalName="Category">
      <xsd:simpleType>
        <xsd:restriction base="dms:Choice">
          <xsd:enumeration value="~ Select a category from list below ~"/>
          <xsd:enumeration value="Agenda-DEC"/>
          <xsd:enumeration value="Audio-DEC"/>
          <xsd:enumeration value="Minutes-DEC"/>
          <xsd:enumeration value="Other-DEC"/>
          <xsd:enumeration value="Policies-DEC"/>
          <xsd:enumeration value="Schedule-DEC"/>
          <xsd:enumeration value="Success Stories-DEC"/>
          <xsd:enumeration value="Superintendent Reports-DEC"/>
          <xsd:enumeration value="Video-DEC"/>
        </xsd:restriction>
      </xsd:simpleType>
    </xsd:element>
    <xsd:element name="LHHS" ma:index="10" nillable="true" ma:displayName="LHHS" ma:default="0" ma:internalName="LHH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213e6917-ccc4-46af-a28b-7265af3a992a" xsi:nil="true"/>
    <LHHS xmlns="213e6917-ccc4-46af-a28b-7265af3a992a">false</LHHS>
    <Category xmlns="213e6917-ccc4-46af-a28b-7265af3a992a">Agenda-DEC</Category>
  </documentManagement>
</p:properties>
</file>

<file path=customXml/itemProps1.xml><?xml version="1.0" encoding="utf-8"?>
<ds:datastoreItem xmlns:ds="http://schemas.openxmlformats.org/officeDocument/2006/customXml" ds:itemID="{CE936566-5659-4641-826B-F43C1C3987C0}"/>
</file>

<file path=customXml/itemProps2.xml><?xml version="1.0" encoding="utf-8"?>
<ds:datastoreItem xmlns:ds="http://schemas.openxmlformats.org/officeDocument/2006/customXml" ds:itemID="{4E441768-3AC7-47B1-8538-96D82E154CDD}"/>
</file>

<file path=customXml/itemProps3.xml><?xml version="1.0" encoding="utf-8"?>
<ds:datastoreItem xmlns:ds="http://schemas.openxmlformats.org/officeDocument/2006/customXml" ds:itemID="{88B1CBEE-1096-4ECD-B940-322C0A3EEE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8426</TotalTime>
  <Words>86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Thème Office</vt:lpstr>
      <vt:lpstr>Office Theme</vt:lpstr>
      <vt:lpstr>Third Quarter Report</vt:lpstr>
      <vt:lpstr>Third Quarter Specifics</vt:lpstr>
      <vt:lpstr>Third Quarter Areas of Concern</vt:lpstr>
      <vt:lpstr>PowerPoint Presentation</vt:lpstr>
    </vt:vector>
  </TitlesOfParts>
  <Company>Distict 14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traceys</dc:creator>
  <cp:lastModifiedBy>Clark-Caterini , Carol    (ASD-W)</cp:lastModifiedBy>
  <cp:revision>93</cp:revision>
  <cp:lastPrinted>2013-02-21T15:17:57Z</cp:lastPrinted>
  <dcterms:created xsi:type="dcterms:W3CDTF">2007-09-25T12:51:14Z</dcterms:created>
  <dcterms:modified xsi:type="dcterms:W3CDTF">2018-01-14T23:24:49Z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0x010100627AF9C1697FE641B6458F212630B3A7</vt:lpwstr>
  </property>
</Properties>
</file>